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ghLyVrvm56mm0CM4w4DlMLFKqP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f6a7234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ff6a7234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4;p9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9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9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9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9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9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9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9"/>
          <p:cNvGrpSpPr/>
          <p:nvPr/>
        </p:nvGrpSpPr>
        <p:grpSpPr>
          <a:xfrm>
            <a:off x="7057468" y="5088"/>
            <a:ext cx="1851281" cy="752108"/>
            <a:chOff x="6917201" y="0"/>
            <a:chExt cx="2227776" cy="863400"/>
          </a:xfrm>
        </p:grpSpPr>
        <p:sp>
          <p:nvSpPr>
            <p:cNvPr id="23" name="Google Shape;23;p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9"/>
          <p:cNvGrpSpPr/>
          <p:nvPr/>
        </p:nvGrpSpPr>
        <p:grpSpPr>
          <a:xfrm>
            <a:off x="6553032" y="4217852"/>
            <a:ext cx="2389067" cy="925737"/>
            <a:chOff x="6917201" y="0"/>
            <a:chExt cx="2227776" cy="863400"/>
          </a:xfrm>
        </p:grpSpPr>
        <p:sp>
          <p:nvSpPr>
            <p:cNvPr id="27" name="Google Shape;27;p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9"/>
          <p:cNvGrpSpPr/>
          <p:nvPr/>
        </p:nvGrpSpPr>
        <p:grpSpPr>
          <a:xfrm>
            <a:off x="199149" y="4055652"/>
            <a:ext cx="2795413" cy="1083308"/>
            <a:chOff x="6917201" y="0"/>
            <a:chExt cx="2227776" cy="863400"/>
          </a:xfrm>
        </p:grpSpPr>
        <p:sp>
          <p:nvSpPr>
            <p:cNvPr id="31" name="Google Shape;31;p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9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9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18"/>
          <p:cNvGrpSpPr/>
          <p:nvPr/>
        </p:nvGrpSpPr>
        <p:grpSpPr>
          <a:xfrm>
            <a:off x="5959222" y="4119576"/>
            <a:ext cx="2520951" cy="1024165"/>
            <a:chOff x="6917201" y="0"/>
            <a:chExt cx="2227776" cy="863400"/>
          </a:xfrm>
        </p:grpSpPr>
        <p:sp>
          <p:nvSpPr>
            <p:cNvPr id="112" name="Google Shape;112;p1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8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116" name="Google Shape;116;p1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18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11"/>
          <p:cNvGrpSpPr/>
          <p:nvPr/>
        </p:nvGrpSpPr>
        <p:grpSpPr>
          <a:xfrm>
            <a:off x="5594191" y="3961115"/>
            <a:ext cx="2910144" cy="1182340"/>
            <a:chOff x="6917201" y="0"/>
            <a:chExt cx="2227776" cy="863400"/>
          </a:xfrm>
        </p:grpSpPr>
        <p:sp>
          <p:nvSpPr>
            <p:cNvPr id="47" name="Google Shape;47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p11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51" name="Google Shape;51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11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15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15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1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15"/>
          <p:cNvGrpSpPr/>
          <p:nvPr/>
        </p:nvGrpSpPr>
        <p:grpSpPr>
          <a:xfrm>
            <a:off x="34934" y="4522125"/>
            <a:ext cx="1593305" cy="617072"/>
            <a:chOff x="6917201" y="0"/>
            <a:chExt cx="2227776" cy="863400"/>
          </a:xfrm>
        </p:grpSpPr>
        <p:sp>
          <p:nvSpPr>
            <p:cNvPr id="86" name="Google Shape;86;p1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p15"/>
          <p:cNvGrpSpPr/>
          <p:nvPr/>
        </p:nvGrpSpPr>
        <p:grpSpPr>
          <a:xfrm>
            <a:off x="5886353" y="1243"/>
            <a:ext cx="3257454" cy="1261514"/>
            <a:chOff x="6917201" y="0"/>
            <a:chExt cx="2227776" cy="863400"/>
          </a:xfrm>
        </p:grpSpPr>
        <p:sp>
          <p:nvSpPr>
            <p:cNvPr id="90" name="Google Shape;90;p1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15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16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16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6.png"/><Relationship Id="rId6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ctrTitle"/>
          </p:nvPr>
        </p:nvSpPr>
        <p:spPr>
          <a:xfrm>
            <a:off x="2898600" y="1285875"/>
            <a:ext cx="3346800" cy="19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>
                <a:solidFill>
                  <a:srgbClr val="FF0000"/>
                </a:solidFill>
              </a:rPr>
              <a:t>Volunteering at Homework House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129" name="Google Shape;12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90327" y="2678250"/>
            <a:ext cx="3163348" cy="1808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"/>
          <p:cNvSpPr txBox="1"/>
          <p:nvPr/>
        </p:nvSpPr>
        <p:spPr>
          <a:xfrm>
            <a:off x="6868775" y="4486625"/>
            <a:ext cx="200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2022-2023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/>
          <p:nvPr>
            <p:ph type="title"/>
          </p:nvPr>
        </p:nvSpPr>
        <p:spPr>
          <a:xfrm>
            <a:off x="819150" y="9397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" sz="3900">
                <a:solidFill>
                  <a:srgbClr val="FF0000"/>
                </a:solidFill>
              </a:rPr>
              <a:t>Day In the Life of a Volunteer</a:t>
            </a:r>
            <a:endParaRPr b="1" sz="3900">
              <a:solidFill>
                <a:srgbClr val="FF0000"/>
              </a:solidFill>
            </a:endParaRPr>
          </a:p>
        </p:txBody>
      </p:sp>
      <p:pic>
        <p:nvPicPr>
          <p:cNvPr id="136" name="Google Shape;13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62625" y="2173125"/>
            <a:ext cx="2662175" cy="199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9150" y="1972125"/>
            <a:ext cx="3198875" cy="23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31375" y="4331500"/>
            <a:ext cx="994801" cy="56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39400" y="1894375"/>
            <a:ext cx="1794725" cy="239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 txBox="1"/>
          <p:nvPr>
            <p:ph type="title"/>
          </p:nvPr>
        </p:nvSpPr>
        <p:spPr>
          <a:xfrm>
            <a:off x="432025" y="52332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" sz="3700">
                <a:solidFill>
                  <a:srgbClr val="FF0000"/>
                </a:solidFill>
              </a:rPr>
              <a:t>Upon Arrival:</a:t>
            </a:r>
            <a:endParaRPr b="1" sz="3700">
              <a:solidFill>
                <a:srgbClr val="FF0000"/>
              </a:solidFill>
            </a:endParaRPr>
          </a:p>
        </p:txBody>
      </p:sp>
      <p:sp>
        <p:nvSpPr>
          <p:cNvPr id="145" name="Google Shape;145;p3"/>
          <p:cNvSpPr txBox="1"/>
          <p:nvPr>
            <p:ph idx="1" type="body"/>
          </p:nvPr>
        </p:nvSpPr>
        <p:spPr>
          <a:xfrm>
            <a:off x="432025" y="1140900"/>
            <a:ext cx="8118300" cy="28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577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18"/>
              <a:buChar char="●"/>
            </a:pPr>
            <a:r>
              <a:rPr b="1" lang="en" sz="2317"/>
              <a:t>Arrive at scheduled location</a:t>
            </a:r>
            <a:endParaRPr b="1" sz="2317"/>
          </a:p>
          <a:p>
            <a:pPr indent="-36307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○"/>
            </a:pPr>
            <a:r>
              <a:rPr b="1" lang="en" sz="2117"/>
              <a:t>Both in Holyoke</a:t>
            </a:r>
            <a:endParaRPr b="1" sz="2117"/>
          </a:p>
          <a:p>
            <a:pPr indent="-36307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b="1" lang="en" sz="2117"/>
              <a:t>Arrival time is around 3:30PM</a:t>
            </a:r>
            <a:endParaRPr b="1" sz="2117"/>
          </a:p>
          <a:p>
            <a:pPr indent="-36307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○"/>
            </a:pPr>
            <a:r>
              <a:rPr b="1" lang="en" sz="2117"/>
              <a:t>According to classroom placement &amp; your availability</a:t>
            </a:r>
            <a:endParaRPr b="1" sz="2117"/>
          </a:p>
          <a:p>
            <a:pPr indent="-36307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b="1" lang="en" sz="2117"/>
              <a:t>Clock in on the “InItLive” app (</a:t>
            </a:r>
            <a:r>
              <a:rPr b="1" lang="en" sz="2117"/>
              <a:t>separate</a:t>
            </a:r>
            <a:r>
              <a:rPr b="1" lang="en" sz="2117"/>
              <a:t> email will be sent w/ </a:t>
            </a:r>
            <a:r>
              <a:rPr b="1" lang="en" sz="2117"/>
              <a:t>instructions</a:t>
            </a:r>
            <a:r>
              <a:rPr b="1" lang="en" sz="2117"/>
              <a:t> to sign up for app)</a:t>
            </a:r>
            <a:endParaRPr b="1" sz="2117"/>
          </a:p>
          <a:p>
            <a:pPr indent="-36307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○"/>
            </a:pPr>
            <a:r>
              <a:rPr b="1" lang="en" sz="2117"/>
              <a:t>You will clock in and out for each day you volunteer</a:t>
            </a:r>
            <a:endParaRPr b="1" sz="2117"/>
          </a:p>
          <a:p>
            <a:pPr indent="-36307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b="1" lang="en" sz="2117"/>
              <a:t>Head to your assigned classroom</a:t>
            </a:r>
            <a:endParaRPr b="1" sz="2117"/>
          </a:p>
          <a:p>
            <a:pPr indent="-36307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○"/>
            </a:pPr>
            <a:r>
              <a:rPr b="1" lang="en" sz="2117"/>
              <a:t>I will be there on everyone's first day for a building tour, helping with the app, ect</a:t>
            </a:r>
            <a:endParaRPr b="1" sz="2117"/>
          </a:p>
        </p:txBody>
      </p:sp>
      <p:pic>
        <p:nvPicPr>
          <p:cNvPr id="146" name="Google Shape;14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04475" y="4190450"/>
            <a:ext cx="1229150" cy="70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 txBox="1"/>
          <p:nvPr>
            <p:ph type="title"/>
          </p:nvPr>
        </p:nvSpPr>
        <p:spPr>
          <a:xfrm>
            <a:off x="616200" y="251475"/>
            <a:ext cx="7911600" cy="12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" sz="3900">
                <a:solidFill>
                  <a:srgbClr val="FF0000"/>
                </a:solidFill>
              </a:rPr>
              <a:t>In the classroom:</a:t>
            </a:r>
            <a:endParaRPr b="1" sz="3900">
              <a:solidFill>
                <a:srgbClr val="FF0000"/>
              </a:solidFill>
            </a:endParaRPr>
          </a:p>
        </p:txBody>
      </p:sp>
      <p:sp>
        <p:nvSpPr>
          <p:cNvPr id="152" name="Google Shape;152;p4"/>
          <p:cNvSpPr txBox="1"/>
          <p:nvPr>
            <p:ph idx="1" type="body"/>
          </p:nvPr>
        </p:nvSpPr>
        <p:spPr>
          <a:xfrm>
            <a:off x="201175" y="802150"/>
            <a:ext cx="8236800" cy="4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700"/>
              <a:t>Greet the Site Supervisor</a:t>
            </a:r>
            <a:endParaRPr b="1"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b="1" lang="en" sz="1700"/>
              <a:t>Site Supervisor = teacher in the classroom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700"/>
              <a:t>Site Supervisor will inform you on:</a:t>
            </a:r>
            <a:endParaRPr b="1"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b="1" lang="en" sz="1700"/>
              <a:t>What is planned for the afternoon</a:t>
            </a:r>
            <a:endParaRPr b="1" sz="1700"/>
          </a:p>
          <a:p>
            <a:pPr indent="-3365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</a:pPr>
            <a:r>
              <a:rPr b="1" lang="en" sz="1700"/>
              <a:t>Assigned reading/writing, math, projects, ect.</a:t>
            </a:r>
            <a:endParaRPr b="1"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b="1" lang="en" sz="1700"/>
              <a:t>Which student(s) you will be working with that day</a:t>
            </a:r>
            <a:endParaRPr b="1" sz="1700"/>
          </a:p>
          <a:p>
            <a:pPr indent="-3365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</a:pPr>
            <a:r>
              <a:rPr b="1" lang="en" sz="1700"/>
              <a:t>You will likely work with the same few students each time you volunteer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700"/>
              <a:t>Once the students arrive, they will first have a snack, then they will begin their homework then work on assigned work for the afternoon.</a:t>
            </a:r>
            <a:endParaRPr b="1"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b="1" lang="en" sz="1700"/>
              <a:t>Many students are working below their grade levels </a:t>
            </a:r>
            <a:endParaRPr b="1"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b="1" lang="en" sz="1700"/>
              <a:t>Always encourage them to keep trying, and to work hard!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700"/>
              <a:t>If the student has no homework, begin helping with other assigned work for that day 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700"/>
              <a:buChar char="●"/>
            </a:pPr>
            <a:r>
              <a:rPr b="1" lang="en" sz="1700">
                <a:solidFill>
                  <a:srgbClr val="FF0000"/>
                </a:solidFill>
              </a:rPr>
              <a:t>Fill out daily Progress Reports!</a:t>
            </a:r>
            <a:endParaRPr b="1" sz="1700">
              <a:solidFill>
                <a:srgbClr val="FF0000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/>
          </a:p>
        </p:txBody>
      </p:sp>
      <p:pic>
        <p:nvPicPr>
          <p:cNvPr id="153" name="Google Shape;15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10825" y="4255550"/>
            <a:ext cx="1171324" cy="669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ff6a7234f8_0_0"/>
          <p:cNvSpPr txBox="1"/>
          <p:nvPr>
            <p:ph type="title"/>
          </p:nvPr>
        </p:nvSpPr>
        <p:spPr>
          <a:xfrm>
            <a:off x="403725" y="2521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Example </a:t>
            </a:r>
            <a:r>
              <a:rPr b="1" lang="en">
                <a:solidFill>
                  <a:srgbClr val="FF0000"/>
                </a:solidFill>
              </a:rPr>
              <a:t>Progress</a:t>
            </a:r>
            <a:r>
              <a:rPr b="1" lang="en">
                <a:solidFill>
                  <a:srgbClr val="FF0000"/>
                </a:solidFill>
              </a:rPr>
              <a:t> Report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59" name="Google Shape;159;gff6a7234f8_0_0"/>
          <p:cNvSpPr txBox="1"/>
          <p:nvPr>
            <p:ph idx="1" type="body"/>
          </p:nvPr>
        </p:nvSpPr>
        <p:spPr>
          <a:xfrm>
            <a:off x="150600" y="863100"/>
            <a:ext cx="88428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b="1" lang="en" sz="1600">
                <a:solidFill>
                  <a:srgbClr val="000000"/>
                </a:solidFill>
              </a:rPr>
              <a:t>These will be filled out each time you volunteer, for each </a:t>
            </a:r>
            <a:r>
              <a:rPr b="1" lang="en" sz="1600">
                <a:solidFill>
                  <a:srgbClr val="000000"/>
                </a:solidFill>
              </a:rPr>
              <a:t>student you work with on that day.</a:t>
            </a:r>
            <a:endParaRPr b="1" sz="16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b="1" lang="en" sz="1400">
                <a:solidFill>
                  <a:srgbClr val="000000"/>
                </a:solidFill>
              </a:rPr>
              <a:t>Small descriptions of the work they did that day</a:t>
            </a:r>
            <a:endParaRPr b="1"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b="1" lang="en" sz="1400">
                <a:solidFill>
                  <a:srgbClr val="000000"/>
                </a:solidFill>
              </a:rPr>
              <a:t>Short note of how the student did with their work</a:t>
            </a:r>
            <a:endParaRPr b="1" sz="1400">
              <a:solidFill>
                <a:srgbClr val="000000"/>
              </a:solidFill>
            </a:endParaRPr>
          </a:p>
        </p:txBody>
      </p:sp>
      <p:pic>
        <p:nvPicPr>
          <p:cNvPr id="160" name="Google Shape;160;gff6a7234f8_0_0"/>
          <p:cNvPicPr preferRelativeResize="0"/>
          <p:nvPr/>
        </p:nvPicPr>
        <p:blipFill rotWithShape="1">
          <a:blip r:embed="rId3">
            <a:alphaModFix/>
          </a:blip>
          <a:srcRect b="12312" l="10396" r="6897" t="7055"/>
          <a:stretch/>
        </p:blipFill>
        <p:spPr>
          <a:xfrm rot="-5400000">
            <a:off x="2687439" y="1089113"/>
            <a:ext cx="3382648" cy="4587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"/>
          <p:cNvSpPr txBox="1"/>
          <p:nvPr>
            <p:ph type="title"/>
          </p:nvPr>
        </p:nvSpPr>
        <p:spPr>
          <a:xfrm>
            <a:off x="468850" y="22585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" sz="3200">
                <a:solidFill>
                  <a:srgbClr val="FF0000"/>
                </a:solidFill>
              </a:rPr>
              <a:t>After Homework &amp; Assigned Work:</a:t>
            </a:r>
            <a:endParaRPr b="1" sz="3200">
              <a:solidFill>
                <a:srgbClr val="FF0000"/>
              </a:solidFill>
            </a:endParaRPr>
          </a:p>
        </p:txBody>
      </p:sp>
      <p:sp>
        <p:nvSpPr>
          <p:cNvPr id="166" name="Google Shape;166;p5"/>
          <p:cNvSpPr txBox="1"/>
          <p:nvPr>
            <p:ph idx="1" type="body"/>
          </p:nvPr>
        </p:nvSpPr>
        <p:spPr>
          <a:xfrm>
            <a:off x="234450" y="657000"/>
            <a:ext cx="8675100" cy="52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en" sz="1600"/>
              <a:t>Free time!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Board games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Arts and Crafts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Class Project	</a:t>
            </a:r>
            <a:endParaRPr b="1" sz="1600"/>
          </a:p>
          <a:p>
            <a:pPr indent="-3302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b="1" lang="en" sz="1600"/>
              <a:t>Science projects, holiday projects, ect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Playing in the gym</a:t>
            </a:r>
            <a:endParaRPr b="1"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en" sz="1600"/>
              <a:t>Great time to connect with the students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Ask them questions about things they enjoy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Ask them about school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What they enjoy doing on the weekends</a:t>
            </a:r>
            <a:endParaRPr b="1"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en" sz="1600"/>
              <a:t>Connecting with the students is very important!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Students look up to volunteers</a:t>
            </a:r>
            <a:endParaRPr b="1" sz="1600"/>
          </a:p>
          <a:p>
            <a:pPr indent="-3302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b="1" lang="en" sz="1600"/>
              <a:t>Be a positive role model </a:t>
            </a:r>
            <a:endParaRPr b="1"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en" sz="1600"/>
              <a:t>Students love the volunteers, and look forward to working with them each week!</a:t>
            </a:r>
            <a:endParaRPr b="1" sz="1600"/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/>
          </a:p>
        </p:txBody>
      </p:sp>
      <p:pic>
        <p:nvPicPr>
          <p:cNvPr id="167" name="Google Shape;16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8700" y="4242750"/>
            <a:ext cx="1130851" cy="64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21826" y="1600801"/>
            <a:ext cx="2918125" cy="194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/>
          <p:nvPr>
            <p:ph type="title"/>
          </p:nvPr>
        </p:nvSpPr>
        <p:spPr>
          <a:xfrm>
            <a:off x="360375" y="341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" sz="3300">
                <a:solidFill>
                  <a:srgbClr val="FF0000"/>
                </a:solidFill>
              </a:rPr>
              <a:t>At the end of your shift:</a:t>
            </a:r>
            <a:endParaRPr b="1" sz="3300">
              <a:solidFill>
                <a:srgbClr val="FF0000"/>
              </a:solidFill>
            </a:endParaRPr>
          </a:p>
        </p:txBody>
      </p:sp>
      <p:sp>
        <p:nvSpPr>
          <p:cNvPr id="174" name="Google Shape;174;p6"/>
          <p:cNvSpPr txBox="1"/>
          <p:nvPr>
            <p:ph idx="1" type="body"/>
          </p:nvPr>
        </p:nvSpPr>
        <p:spPr>
          <a:xfrm>
            <a:off x="509000" y="918075"/>
            <a:ext cx="7774800" cy="37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2258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b="1" lang="en" sz="1600">
                <a:solidFill>
                  <a:srgbClr val="000000"/>
                </a:solidFill>
              </a:rPr>
              <a:t>End of shift is between 5:30PM and 5:45PM</a:t>
            </a:r>
            <a:endParaRPr b="1" sz="1600">
              <a:solidFill>
                <a:srgbClr val="000000"/>
              </a:solidFill>
            </a:endParaRPr>
          </a:p>
          <a:p>
            <a:pPr indent="-32258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b="1" lang="en" sz="1600">
                <a:solidFill>
                  <a:srgbClr val="000000"/>
                </a:solidFill>
              </a:rPr>
              <a:t>Check out with your Site Supervisor</a:t>
            </a:r>
            <a:endParaRPr b="1" sz="1600">
              <a:solidFill>
                <a:srgbClr val="000000"/>
              </a:solidFill>
            </a:endParaRPr>
          </a:p>
          <a:p>
            <a:pPr indent="-32258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b="1" lang="en" sz="1600">
                <a:solidFill>
                  <a:srgbClr val="000000"/>
                </a:solidFill>
              </a:rPr>
              <a:t>Let them know how your day went</a:t>
            </a:r>
            <a:endParaRPr b="1" sz="1600">
              <a:solidFill>
                <a:srgbClr val="000000"/>
              </a:solidFill>
            </a:endParaRPr>
          </a:p>
          <a:p>
            <a:pPr indent="-32258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b="1" lang="en" sz="1600">
                <a:solidFill>
                  <a:srgbClr val="000000"/>
                </a:solidFill>
              </a:rPr>
              <a:t>Clock out on the “InItLive” app</a:t>
            </a:r>
            <a:endParaRPr b="1" sz="1600">
              <a:solidFill>
                <a:srgbClr val="000000"/>
              </a:solidFill>
            </a:endParaRPr>
          </a:p>
          <a:p>
            <a:pPr indent="-32258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b="1" lang="en" sz="1600">
                <a:solidFill>
                  <a:srgbClr val="000000"/>
                </a:solidFill>
              </a:rPr>
              <a:t>You’ve completed your volunteering shift for the day! :)</a:t>
            </a:r>
            <a:endParaRPr b="1"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7837"/>
              <a:buNone/>
            </a:pPr>
            <a:r>
              <a:rPr b="1" lang="en" sz="1600">
                <a:solidFill>
                  <a:srgbClr val="FF0000"/>
                </a:solidFill>
              </a:rPr>
              <a:t>Few Extra Things:</a:t>
            </a:r>
            <a:endParaRPr b="1" sz="1600">
              <a:solidFill>
                <a:srgbClr val="FF0000"/>
              </a:solidFill>
            </a:endParaRPr>
          </a:p>
          <a:p>
            <a:pPr indent="-32258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➢"/>
            </a:pPr>
            <a:r>
              <a:rPr b="1" lang="en" sz="1600">
                <a:solidFill>
                  <a:srgbClr val="000000"/>
                </a:solidFill>
              </a:rPr>
              <a:t>You will be in the same classroom every time you Volunteer</a:t>
            </a:r>
            <a:endParaRPr b="1" sz="1600">
              <a:solidFill>
                <a:srgbClr val="000000"/>
              </a:solidFill>
            </a:endParaRPr>
          </a:p>
          <a:p>
            <a:pPr indent="-32258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➢"/>
            </a:pPr>
            <a:r>
              <a:rPr b="1" lang="en" sz="1600">
                <a:solidFill>
                  <a:srgbClr val="000000"/>
                </a:solidFill>
              </a:rPr>
              <a:t>The routine stays the same each time you volunteer</a:t>
            </a:r>
            <a:endParaRPr b="1" sz="1600">
              <a:solidFill>
                <a:srgbClr val="000000"/>
              </a:solidFill>
            </a:endParaRPr>
          </a:p>
          <a:p>
            <a:pPr indent="-32258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➢"/>
            </a:pPr>
            <a:r>
              <a:rPr b="1" lang="en" sz="1600">
                <a:solidFill>
                  <a:srgbClr val="000000"/>
                </a:solidFill>
              </a:rPr>
              <a:t>If you forget to clock in or out, email me to correct your times</a:t>
            </a:r>
            <a:endParaRPr b="1" sz="1600">
              <a:solidFill>
                <a:srgbClr val="000000"/>
              </a:solidFill>
            </a:endParaRPr>
          </a:p>
          <a:p>
            <a:pPr indent="-32258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➢"/>
            </a:pPr>
            <a:r>
              <a:rPr b="1" lang="en" sz="1600">
                <a:solidFill>
                  <a:srgbClr val="000000"/>
                </a:solidFill>
              </a:rPr>
              <a:t>Any issues with volunteering, or something in the classroom do not hesitate to contact me, or speak to your Site Supervisor</a:t>
            </a:r>
            <a:endParaRPr b="1" sz="1600">
              <a:solidFill>
                <a:srgbClr val="000000"/>
              </a:solidFill>
            </a:endParaRPr>
          </a:p>
          <a:p>
            <a:pPr indent="-32258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b="1" lang="en" sz="1600">
                <a:solidFill>
                  <a:srgbClr val="000000"/>
                </a:solidFill>
              </a:rPr>
              <a:t>We want you to have a great volunteering experience with us! </a:t>
            </a:r>
            <a:endParaRPr b="1" sz="1600">
              <a:solidFill>
                <a:srgbClr val="000000"/>
              </a:solidFill>
            </a:endParaRPr>
          </a:p>
          <a:p>
            <a:pPr indent="-32258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➢"/>
            </a:pPr>
            <a:r>
              <a:rPr b="1" lang="en" sz="1600">
                <a:solidFill>
                  <a:srgbClr val="000000"/>
                </a:solidFill>
              </a:rPr>
              <a:t>Dress appropriately</a:t>
            </a:r>
            <a:endParaRPr b="1" sz="1600">
              <a:solidFill>
                <a:srgbClr val="000000"/>
              </a:solidFill>
            </a:endParaRPr>
          </a:p>
          <a:p>
            <a:pPr indent="-32258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➢"/>
            </a:pPr>
            <a:r>
              <a:rPr b="1" lang="en" sz="1600">
                <a:solidFill>
                  <a:srgbClr val="000000"/>
                </a:solidFill>
              </a:rPr>
              <a:t>Everyone in a mandated reporter</a:t>
            </a:r>
            <a:endParaRPr b="1" sz="1600">
              <a:solidFill>
                <a:srgbClr val="000000"/>
              </a:solidFill>
            </a:endParaRPr>
          </a:p>
          <a:p>
            <a:pPr indent="-32258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b="1" lang="en" sz="1600">
                <a:solidFill>
                  <a:srgbClr val="000000"/>
                </a:solidFill>
              </a:rPr>
              <a:t>If you have concerns about a student, inform me and your Site Supervisor</a:t>
            </a:r>
            <a:endParaRPr b="1" sz="1600">
              <a:solidFill>
                <a:srgbClr val="000000"/>
              </a:solidFill>
            </a:endParaRPr>
          </a:p>
        </p:txBody>
      </p:sp>
      <p:pic>
        <p:nvPicPr>
          <p:cNvPr id="175" name="Google Shape;17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28175" y="4215400"/>
            <a:ext cx="1162899" cy="66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 txBox="1"/>
          <p:nvPr>
            <p:ph idx="1" type="body"/>
          </p:nvPr>
        </p:nvSpPr>
        <p:spPr>
          <a:xfrm>
            <a:off x="528725" y="512575"/>
            <a:ext cx="8334000" cy="29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b="1" lang="en" sz="3100">
                <a:solidFill>
                  <a:srgbClr val="FF0000"/>
                </a:solidFill>
              </a:rPr>
              <a:t>Homework House Website: </a:t>
            </a:r>
            <a:r>
              <a:rPr b="1" lang="en" sz="3100">
                <a:solidFill>
                  <a:srgbClr val="000000"/>
                </a:solidFill>
              </a:rPr>
              <a:t>homeworkhouseholyoke.org</a:t>
            </a:r>
            <a:endParaRPr b="1" sz="31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b="1" lang="en" sz="2900">
                <a:solidFill>
                  <a:srgbClr val="000000"/>
                </a:solidFill>
              </a:rPr>
              <a:t>Under the “Volunteer” tab, click </a:t>
            </a:r>
            <a:endParaRPr b="1" sz="29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b="1" lang="en" sz="2900">
                <a:solidFill>
                  <a:srgbClr val="000000"/>
                </a:solidFill>
              </a:rPr>
              <a:t>“Volunteer Application”</a:t>
            </a:r>
            <a:endParaRPr b="1" sz="2900">
              <a:solidFill>
                <a:srgbClr val="000000"/>
              </a:solidFill>
            </a:endParaRPr>
          </a:p>
        </p:txBody>
      </p:sp>
      <p:pic>
        <p:nvPicPr>
          <p:cNvPr id="181" name="Google Shape;18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1626" y="3066650"/>
            <a:ext cx="2948199" cy="168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